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0"/>
  </p:notesMasterIdLst>
  <p:handoutMasterIdLst>
    <p:handoutMasterId r:id="rId71"/>
  </p:handoutMasterIdLst>
  <p:sldIdLst>
    <p:sldId id="716" r:id="rId2"/>
    <p:sldId id="256" r:id="rId3"/>
    <p:sldId id="321" r:id="rId4"/>
    <p:sldId id="309" r:id="rId5"/>
    <p:sldId id="289" r:id="rId6"/>
    <p:sldId id="324" r:id="rId7"/>
    <p:sldId id="286" r:id="rId8"/>
    <p:sldId id="287" r:id="rId9"/>
    <p:sldId id="558" r:id="rId10"/>
    <p:sldId id="571" r:id="rId11"/>
    <p:sldId id="302" r:id="rId12"/>
    <p:sldId id="288" r:id="rId13"/>
    <p:sldId id="297" r:id="rId14"/>
    <p:sldId id="575" r:id="rId15"/>
    <p:sldId id="299" r:id="rId16"/>
    <p:sldId id="576" r:id="rId17"/>
    <p:sldId id="646" r:id="rId18"/>
    <p:sldId id="647" r:id="rId19"/>
    <p:sldId id="648" r:id="rId20"/>
    <p:sldId id="649" r:id="rId21"/>
    <p:sldId id="650" r:id="rId22"/>
    <p:sldId id="651" r:id="rId23"/>
    <p:sldId id="715" r:id="rId24"/>
    <p:sldId id="652" r:id="rId25"/>
    <p:sldId id="577" r:id="rId26"/>
    <p:sldId id="475" r:id="rId27"/>
    <p:sldId id="578" r:id="rId28"/>
    <p:sldId id="579" r:id="rId29"/>
    <p:sldId id="580" r:id="rId30"/>
    <p:sldId id="573" r:id="rId31"/>
    <p:sldId id="557" r:id="rId32"/>
    <p:sldId id="519" r:id="rId33"/>
    <p:sldId id="281" r:id="rId34"/>
    <p:sldId id="273" r:id="rId35"/>
    <p:sldId id="274" r:id="rId36"/>
    <p:sldId id="561" r:id="rId37"/>
    <p:sldId id="562" r:id="rId38"/>
    <p:sldId id="570" r:id="rId39"/>
    <p:sldId id="563" r:id="rId40"/>
    <p:sldId id="564" r:id="rId41"/>
    <p:sldId id="565" r:id="rId42"/>
    <p:sldId id="572" r:id="rId43"/>
    <p:sldId id="566" r:id="rId44"/>
    <p:sldId id="567" r:id="rId45"/>
    <p:sldId id="568" r:id="rId46"/>
    <p:sldId id="569" r:id="rId47"/>
    <p:sldId id="300" r:id="rId48"/>
    <p:sldId id="520" r:id="rId49"/>
    <p:sldId id="258" r:id="rId50"/>
    <p:sldId id="547" r:id="rId51"/>
    <p:sldId id="551" r:id="rId52"/>
    <p:sldId id="552" r:id="rId53"/>
    <p:sldId id="581" r:id="rId54"/>
    <p:sldId id="548" r:id="rId55"/>
    <p:sldId id="318" r:id="rId56"/>
    <p:sldId id="327" r:id="rId57"/>
    <p:sldId id="322" r:id="rId58"/>
    <p:sldId id="550" r:id="rId59"/>
    <p:sldId id="323" r:id="rId60"/>
    <p:sldId id="326" r:id="rId61"/>
    <p:sldId id="298" r:id="rId62"/>
    <p:sldId id="275" r:id="rId63"/>
    <p:sldId id="489" r:id="rId64"/>
    <p:sldId id="329" r:id="rId65"/>
    <p:sldId id="301" r:id="rId66"/>
    <p:sldId id="409" r:id="rId67"/>
    <p:sldId id="330" r:id="rId68"/>
    <p:sldId id="283" r:id="rId6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2865" autoAdjust="0"/>
  </p:normalViewPr>
  <p:slideViewPr>
    <p:cSldViewPr snapToGrid="0" snapToObjects="1">
      <p:cViewPr varScale="1">
        <p:scale>
          <a:sx n="101" d="100"/>
          <a:sy n="101" d="100"/>
        </p:scale>
        <p:origin x="25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3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9/14/20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jpe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" Type="http://schemas.openxmlformats.org/officeDocument/2006/relationships/image" Target="../media/image41.emf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m7liao@uwaterloo.ca" TargetMode="External"/><Relationship Id="rId7" Type="http://schemas.microsoft.com/office/2007/relationships/hdphoto" Target="../media/hdphoto1.wdp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w23xing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jpeg"/><Relationship Id="rId21" Type="http://schemas.openxmlformats.org/officeDocument/2006/relationships/image" Target="../media/image94.tiff"/><Relationship Id="rId7" Type="http://schemas.openxmlformats.org/officeDocument/2006/relationships/image" Target="../media/image81.png"/><Relationship Id="rId12" Type="http://schemas.openxmlformats.org/officeDocument/2006/relationships/image" Target="../media/image85.jpe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.png"/><Relationship Id="rId20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4.jpeg"/><Relationship Id="rId5" Type="http://schemas.openxmlformats.org/officeDocument/2006/relationships/image" Target="../media/image79.jpeg"/><Relationship Id="rId15" Type="http://schemas.openxmlformats.org/officeDocument/2006/relationships/image" Target="../media/image88.png"/><Relationship Id="rId10" Type="http://schemas.openxmlformats.org/officeDocument/2006/relationships/image" Target="../media/image83.jpeg"/><Relationship Id="rId19" Type="http://schemas.openxmlformats.org/officeDocument/2006/relationships/image" Target="../media/image92.tiff"/><Relationship Id="rId4" Type="http://schemas.openxmlformats.org/officeDocument/2006/relationships/image" Target="../media/image78.jpeg"/><Relationship Id="rId9" Type="http://schemas.openxmlformats.org/officeDocument/2006/relationships/image" Target="../media/image82.jpeg"/><Relationship Id="rId14" Type="http://schemas.openxmlformats.org/officeDocument/2006/relationships/image" Target="../media/image87.png"/><Relationship Id="rId22" Type="http://schemas.openxmlformats.org/officeDocument/2006/relationships/image" Target="../media/image95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9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fall2020/ece350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6776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7</a:t>
            </a:r>
            <a:r>
              <a:rPr lang="en-CA" sz="2000" dirty="0">
                <a:solidFill>
                  <a:srgbClr val="FF0000"/>
                </a:solidFill>
              </a:rPr>
              <a:t>0%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</a:t>
            </a:r>
            <a:r>
              <a:rPr lang="en-CA" sz="2000"/>
              <a:t>: </a:t>
            </a:r>
            <a:r>
              <a:rPr lang="en-CA" sz="2000" dirty="0">
                <a:solidFill>
                  <a:srgbClr val="FF0000"/>
                </a:solidFill>
              </a:rPr>
              <a:t>3</a:t>
            </a:r>
            <a:r>
              <a:rPr lang="en-CA" sz="2000">
                <a:solidFill>
                  <a:srgbClr val="FF0000"/>
                </a:solidFill>
              </a:rPr>
              <a:t>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10-12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</a:t>
            </a:r>
            <a:endParaRPr lang="en-CA" dirty="0"/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</a:t>
            </a:r>
            <a:br>
              <a:rPr lang="en-CA" sz="2400" dirty="0"/>
            </a:br>
            <a:r>
              <a:rPr lang="en-CA" sz="2400" dirty="0"/>
              <a:t>Keil MCB1700 Cortex-M3 board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65" y="1555702"/>
            <a:ext cx="1550285" cy="1442125"/>
          </a:xfrm>
          <a:prstGeom prst="rect">
            <a:avLst/>
          </a:prstGeom>
        </p:spPr>
      </p:pic>
      <p:pic>
        <p:nvPicPr>
          <p:cNvPr id="1026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82B8F175-AFA7-7E43-A3CC-6C0D2644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542" y="3768390"/>
            <a:ext cx="3204916" cy="23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dirty="0"/>
              <a:t>Groups should have 4 members</a:t>
            </a:r>
          </a:p>
          <a:p>
            <a:pPr lvl="1"/>
            <a:r>
              <a:rPr lang="en-US" dirty="0"/>
              <a:t>Never 5, 3 requires serious justification</a:t>
            </a:r>
            <a:endParaRPr lang="en-CA" dirty="0"/>
          </a:p>
          <a:p>
            <a:pPr lvl="1"/>
            <a:r>
              <a:rPr lang="en-CA" dirty="0"/>
              <a:t>Signup in LEARN by </a:t>
            </a:r>
            <a:r>
              <a:rPr lang="en-CA" dirty="0">
                <a:solidFill>
                  <a:srgbClr val="FF0000"/>
                </a:solidFill>
              </a:rPr>
              <a:t>08:30 AM on Sep.14</a:t>
            </a:r>
            <a:r>
              <a:rPr lang="en-CA" baseline="30000" dirty="0">
                <a:solidFill>
                  <a:srgbClr val="FF0000"/>
                </a:solidFill>
              </a:rPr>
              <a:t>th </a:t>
            </a:r>
            <a:r>
              <a:rPr lang="en-CA" dirty="0">
                <a:solidFill>
                  <a:srgbClr val="FF0000"/>
                </a:solidFill>
              </a:rPr>
              <a:t>EST</a:t>
            </a:r>
            <a:endParaRPr lang="en-CA" baseline="30000" dirty="0">
              <a:solidFill>
                <a:srgbClr val="FF0000"/>
              </a:solidFill>
            </a:endParaRPr>
          </a:p>
          <a:p>
            <a:r>
              <a:rPr lang="en-CA" dirty="0"/>
              <a:t>Each group must have a project manager</a:t>
            </a:r>
          </a:p>
          <a:p>
            <a:pPr lvl="1"/>
            <a:r>
              <a:rPr lang="en-CA" dirty="0"/>
              <a:t>Responsible for coordinating group</a:t>
            </a:r>
          </a:p>
          <a:p>
            <a:pPr lvl="1"/>
            <a:r>
              <a:rPr lang="en-CA" dirty="0"/>
              <a:t>Can rotate between teammates</a:t>
            </a:r>
          </a:p>
          <a:p>
            <a:r>
              <a:rPr lang="en-CA" dirty="0"/>
              <a:t>Only one split-up is allowed</a:t>
            </a:r>
          </a:p>
          <a:p>
            <a:pPr lvl="1"/>
            <a:r>
              <a:rPr lang="en-CA" dirty="0"/>
              <a:t>One-week notice in writing before nearest deadline</a:t>
            </a:r>
          </a:p>
          <a:p>
            <a:pPr lvl="1"/>
            <a:r>
              <a:rPr lang="en-CA" dirty="0"/>
              <a:t>All students involved lose one grace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359400"/>
            <a:ext cx="7886700" cy="1285875"/>
          </a:xfrm>
        </p:spPr>
        <p:txBody>
          <a:bodyPr/>
          <a:lstStyle/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0555726"/>
              </p:ext>
            </p:extLst>
          </p:nvPr>
        </p:nvGraphicFramePr>
        <p:xfrm>
          <a:off x="628650" y="1676400"/>
          <a:ext cx="7886698" cy="267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382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891265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P0 Group sign-up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08:30 Sept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 Memory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Sept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 Task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Oct 09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 Synchronization &amp; console I/O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02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 Timing and real-time scheduling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16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 Memory protection &amp; stress tests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30</a:t>
                      </a:r>
                      <a:endParaRPr lang="en-US" sz="20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0504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Teammates anonymously </a:t>
            </a:r>
            <a:br>
              <a:rPr lang="en-CA" sz="2400" dirty="0"/>
            </a:br>
            <a:r>
              <a:rPr lang="en-CA" sz="2400" dirty="0"/>
              <a:t>evaluate each other </a:t>
            </a:r>
            <a:br>
              <a:rPr lang="en-CA" sz="2400" dirty="0"/>
            </a:br>
            <a:r>
              <a:rPr lang="en-CA" sz="2400" dirty="0"/>
              <a:t>for each deliverable</a:t>
            </a: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Your grade = Your group’s grade x your contribution factor</a:t>
            </a:r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190688"/>
              </p:ext>
            </p:extLst>
          </p:nvPr>
        </p:nvGraphicFramePr>
        <p:xfrm>
          <a:off x="983317" y="31214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[8,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[7,8)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876" y="1642455"/>
            <a:ext cx="2083195" cy="1557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talking: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types: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69A1-96B4-064F-8C1F-BB105A06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3C78-FCCF-6045-889F-E0EB6DDE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 scheduled lab sessions</a:t>
            </a:r>
          </a:p>
          <a:p>
            <a:pPr lvl="1"/>
            <a:r>
              <a:rPr lang="en-CA" sz="2000" dirty="0"/>
              <a:t>Tentative project demos: P3, P4, and P5</a:t>
            </a:r>
          </a:p>
          <a:p>
            <a:r>
              <a:rPr lang="en-CA" sz="2400" dirty="0" err="1"/>
              <a:t>Englab</a:t>
            </a:r>
            <a:r>
              <a:rPr lang="en-CA" sz="2400" dirty="0"/>
              <a:t> &gt; ECE &gt; </a:t>
            </a:r>
            <a:r>
              <a:rPr lang="en-CA" sz="2400" dirty="0" err="1"/>
              <a:t>ece-rtos</a:t>
            </a:r>
            <a:r>
              <a:rPr lang="en-CA" sz="2400" dirty="0"/>
              <a:t> remote desktop</a:t>
            </a:r>
          </a:p>
          <a:p>
            <a:pPr lvl="1"/>
            <a:r>
              <a:rPr lang="en-CA" sz="2000" dirty="0"/>
              <a:t>Nexus computers</a:t>
            </a:r>
          </a:p>
          <a:p>
            <a:pPr lvl="1"/>
            <a:r>
              <a:rPr lang="en-CA" sz="2000" dirty="0"/>
              <a:t>Keil MCB1700 LPC1768 (Cortex-M3) boards</a:t>
            </a:r>
          </a:p>
          <a:p>
            <a:pPr lvl="1"/>
            <a:r>
              <a:rPr lang="en-CA" sz="2000" dirty="0"/>
              <a:t>MDK-ARM MDK-Lite ed.  V5.x (32KB code size limit)</a:t>
            </a:r>
          </a:p>
          <a:p>
            <a:pPr lvl="2"/>
            <a:r>
              <a:rPr lang="en-CA" sz="1800" dirty="0"/>
              <a:t>ARM compilation tools are included</a:t>
            </a:r>
          </a:p>
          <a:p>
            <a:pPr lvl="2"/>
            <a:r>
              <a:rPr lang="en-CA" sz="1800" dirty="0"/>
              <a:t>Simulator is good for development work at home</a:t>
            </a:r>
          </a:p>
          <a:p>
            <a:endParaRPr lang="en-CA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22EC-6716-4B7D-AFB0-E1C493A3B757}"/>
              </a:ext>
            </a:extLst>
          </p:cNvPr>
          <p:cNvSpPr txBox="1"/>
          <p:nvPr/>
        </p:nvSpPr>
        <p:spPr>
          <a:xfrm>
            <a:off x="712381" y="5295604"/>
            <a:ext cx="76448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Simulator may not perfectly match hardware behaviour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Test your code on hardware well before deadlines!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Code that only works on simulator loses </a:t>
            </a:r>
            <a:r>
              <a:rPr lang="en-CA" sz="20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15%</a:t>
            </a:r>
            <a:endParaRPr lang="en-CA" sz="20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5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Keil IDE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Signup for project groups in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08:30 am on September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2020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on Teams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on delivered asynchronously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M&amp;F 14:45 to 15:45 (EST)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Tu&amp;Th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11:30 to 12:30,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 16:30 to 17:30 (EST)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/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/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2062199"/>
            <a:ext cx="357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W 11:30 to 12:30 (EST)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35306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m7liao@uwaterloo.ca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4C7BC-DC85-2B48-A6FB-E9C6D8349E6D}"/>
              </a:ext>
            </a:extLst>
          </p:cNvPr>
          <p:cNvSpPr txBox="1"/>
          <p:nvPr/>
        </p:nvSpPr>
        <p:spPr>
          <a:xfrm>
            <a:off x="2666966" y="4722001"/>
            <a:ext cx="357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Weitian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Xing 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4"/>
              </a:rPr>
              <a:t>w23xing@uwaterloo.ca</a:t>
            </a:r>
            <a:br>
              <a:rPr lang="en-US" dirty="0">
                <a:latin typeface="Ubuntu Mono" panose="020B0509030602030204" pitchFamily="49" charset="0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M 16:30 to 17:30 (EST)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5767" y="3042779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15" y="1712878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7CB7053-52B7-634E-8BCD-02D30B64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715" y="4372680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vs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One user/application at a time</a:t>
            </a:r>
          </a:p>
          <a:p>
            <a:pPr lvl="1"/>
            <a:r>
              <a:rPr lang="en-US" sz="2000" dirty="0"/>
              <a:t>Had complete control of hardware</a:t>
            </a:r>
          </a:p>
          <a:p>
            <a:pPr lvl="1"/>
            <a:r>
              <a:rPr lang="en-US" sz="2000" dirty="0"/>
              <a:t>OS was runtime library</a:t>
            </a:r>
          </a:p>
          <a:p>
            <a:pPr lvl="1"/>
            <a:r>
              <a:rPr lang="en-US" sz="2000" dirty="0"/>
              <a:t>Users would stand in line to use the computer</a:t>
            </a:r>
          </a:p>
          <a:p>
            <a:r>
              <a:rPr lang="en-US" sz="2400" dirty="0"/>
              <a:t>Batch systems</a:t>
            </a:r>
          </a:p>
          <a:p>
            <a:pPr lvl="1"/>
            <a:r>
              <a:rPr lang="en-US" sz="2000" dirty="0"/>
              <a:t>Keep CPU busy by having a queue of jobs</a:t>
            </a:r>
          </a:p>
          <a:p>
            <a:pPr lvl="1"/>
            <a:r>
              <a:rPr lang="en-US" sz="2000" dirty="0"/>
              <a:t>OS would load next job while current one runs</a:t>
            </a:r>
          </a:p>
          <a:p>
            <a:pPr lvl="1"/>
            <a:r>
              <a:rPr lang="en-US" sz="2000" dirty="0"/>
              <a:t>Users would submit jobs, and wait, and wait, and wait … </a:t>
            </a:r>
          </a:p>
          <a:p>
            <a:r>
              <a:rPr lang="en-US" sz="2400" dirty="0"/>
              <a:t>Multiple users on computer at the same time</a:t>
            </a:r>
          </a:p>
          <a:p>
            <a:pPr lvl="1"/>
            <a:r>
              <a:rPr lang="en-US" sz="2000" dirty="0"/>
              <a:t>Multiprogramming: run multiple programs at same time</a:t>
            </a:r>
          </a:p>
          <a:p>
            <a:pPr lvl="1"/>
            <a:r>
              <a:rPr lang="en-US" sz="2000" dirty="0"/>
              <a:t>Interactive performance: try to complete everyone’s tasks quickly</a:t>
            </a:r>
          </a:p>
          <a:p>
            <a:pPr lvl="1"/>
            <a:r>
              <a:rPr lang="en-CA" sz="20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Questions: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</a:t>
            </a:r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https://piazza.com/uwaterloo.ca/fall2020/ece350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5"/>
              </a:rPr>
              <a:t>https://forms.gle/Ea7kbQhVWLJbphfJA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 descr="Barcode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3942</Words>
  <Application>Microsoft Macintosh PowerPoint</Application>
  <PresentationFormat>On-screen Show (4:3)</PresentationFormat>
  <Paragraphs>840</Paragraphs>
  <Slides>68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TAs</vt:lpstr>
      <vt:lpstr>Useful Links</vt:lpstr>
      <vt:lpstr>Readings</vt:lpstr>
      <vt:lpstr>Prerequisite: ECE 252 </vt:lpstr>
      <vt:lpstr>ECE 350 Is a Class About…</vt:lpstr>
      <vt:lpstr>Why Take ECE 350?  Why Learn About OS?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Lab Facilities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3</cp:revision>
  <dcterms:created xsi:type="dcterms:W3CDTF">2020-09-14T23:52:01Z</dcterms:created>
  <dcterms:modified xsi:type="dcterms:W3CDTF">2020-09-15T00:02:52Z</dcterms:modified>
</cp:coreProperties>
</file>